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73" r:id="rId6"/>
  </p:sldMasterIdLst>
  <p:notesMasterIdLst>
    <p:notesMasterId r:id="rId21"/>
  </p:notesMasterIdLst>
  <p:handoutMasterIdLst>
    <p:handoutMasterId r:id="rId22"/>
  </p:handoutMasterIdLst>
  <p:sldIdLst>
    <p:sldId id="256" r:id="rId7"/>
    <p:sldId id="426" r:id="rId8"/>
    <p:sldId id="395" r:id="rId9"/>
    <p:sldId id="434" r:id="rId10"/>
    <p:sldId id="435" r:id="rId11"/>
    <p:sldId id="436" r:id="rId12"/>
    <p:sldId id="430" r:id="rId13"/>
    <p:sldId id="431" r:id="rId14"/>
    <p:sldId id="432" r:id="rId15"/>
    <p:sldId id="433" r:id="rId16"/>
    <p:sldId id="423" r:id="rId17"/>
    <p:sldId id="428" r:id="rId18"/>
    <p:sldId id="427" r:id="rId19"/>
    <p:sldId id="429" r:id="rId20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F4"/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630"/>
  </p:normalViewPr>
  <p:slideViewPr>
    <p:cSldViewPr>
      <p:cViewPr varScale="1">
        <p:scale>
          <a:sx n="104" d="100"/>
          <a:sy n="104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CE843E69-A408-4097-A7F9-139C2B501095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32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A2554DC1-818A-419A-9AAC-608351F7A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26B1EFFB-38CE-4026-A709-A753B837C176}" type="datetimeFigureOut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34447128-5918-42F5-9BB6-CB7308F932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0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2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776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13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45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14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520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77C69-6EA2-4ADA-A97B-12838463EB63}" type="slidenum">
              <a:rPr lang="en-GB" b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4</a:t>
            </a:fld>
            <a:endParaRPr lang="en-GB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5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6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87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7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355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8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14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9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78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10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60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11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61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1pPr>
            <a:lvl2pPr marL="749666" indent="-28734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2pPr>
            <a:lvl3pPr marL="1154197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3pPr>
            <a:lvl4pPr marL="1614912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4pPr>
            <a:lvl5pPr marL="2078838" indent="-229556" defTabSz="940694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5pPr>
            <a:lvl6pPr marL="254115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6pPr>
            <a:lvl7pPr marL="3003479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7pPr>
            <a:lvl8pPr marL="3465800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8pPr>
            <a:lvl9pPr marL="3928121" indent="-229556" defTabSz="9406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28" charset="-128"/>
              </a:defRPr>
            </a:lvl9pPr>
          </a:lstStyle>
          <a:p>
            <a:fld id="{6E59118D-69F3-4415-812E-0B78BC8A53FE}" type="slidenum">
              <a:rPr lang="en-GB" altLang="en-US" sz="1200"/>
              <a:pPr/>
              <a:t>12</a:t>
            </a:fld>
            <a:endParaRPr lang="en-GB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817563"/>
            <a:ext cx="5432425" cy="40751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1" y="5164057"/>
            <a:ext cx="5460765" cy="489785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033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neral White Portra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052513"/>
            <a:ext cx="3203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74751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ADC2-F891-4AE9-A0BA-0EF33C2D3852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70E4-5FC4-4E7A-9ABA-1974AC3AF4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30D6-AD77-42A5-8484-960F0A374229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C80A-6FD3-4929-BABB-AEEA57D422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7E6-2BEB-44F9-9D4B-16817CD3B96B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75D5-7DD3-4083-B983-28DCE0BAA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284184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7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16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195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9812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148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E9F2-DFF6-4F83-9C99-C00F08426A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50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D9B5-1C6C-4FD9-BE88-E216393FBFEF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B0E2-5010-454E-B8F6-A01C98D6BF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97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82004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95400" y="381000"/>
            <a:ext cx="716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9812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4114800"/>
            <a:ext cx="36195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56AB-37FF-4EFF-8A04-B6F93264FB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212107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3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neral White Portra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052513"/>
            <a:ext cx="3203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D46AD5A-D896-4943-B9DA-E703A409EC6A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E5D00C1-6EA9-4774-943B-D2846F9939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55F2-199F-442E-8877-ACE7BA196EAB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202-65F6-4E34-89D8-054FC271B8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B94-33DC-4CFE-AEB6-CA3F77389B17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67FD-1832-4CD0-A898-B82E7DD240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AEBF-7665-4654-95CC-331F51952EEF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E107-0F6A-400F-BE2E-C3457D30D6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DC0A-45CE-4F6E-8B7D-97455E6B0DD5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1FC7-49C9-4F81-82B9-F4E2FC742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D9B5-1C6C-4FD9-BE88-E216393FBFEF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067D-FA81-4C13-9AA1-C74FC0F15A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063B-9455-4203-9C45-C6BDD01A2805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A805-30A6-42F5-9D54-930EA8E307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65875"/>
            <a:ext cx="10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30B440-F999-4236-A949-0085F751AC74}" type="datetime1">
              <a:rPr lang="en-GB"/>
              <a:pPr>
                <a:defRPr/>
              </a:pPr>
              <a:t>10/09/2019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413" y="6367463"/>
            <a:ext cx="433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3350" y="6370638"/>
            <a:ext cx="86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A7B4E9-43B0-44E8-82E5-6BC43EF92C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5" descr="General White Landscap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23075" y="6284913"/>
            <a:ext cx="2286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B9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0F3D339-8856-4632-AF26-BDC91591EB1D}" type="datetimeFigureOut">
              <a:rPr lang="en-US" baseline="0"/>
              <a:pPr>
                <a:defRPr/>
              </a:pPr>
              <a:t>9/10/2019</a:t>
            </a:fld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9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aseline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B9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5CB180-9071-42FF-AF51-38EBF09F94C2}" type="slidenum">
              <a:rPr lang="en-US" altLang="en-US" baseline="0">
                <a:ea typeface="ヒラギノ角ゴ Pro W3" pitchFamily="28" charset="-128"/>
              </a:rPr>
              <a:pPr>
                <a:defRPr/>
              </a:pPr>
              <a:t>‹#›</a:t>
            </a:fld>
            <a:endParaRPr lang="en-US" altLang="en-US" baseline="0" dirty="0">
              <a:ea typeface="ヒラギノ角ゴ Pro W3" pitchFamily="2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21B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rgbClr val="021B39"/>
              </a:solidFill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374650" y="64389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6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www.lincoln.ac.uk</a:t>
            </a:r>
          </a:p>
        </p:txBody>
      </p:sp>
      <p:pic>
        <p:nvPicPr>
          <p:cNvPr id="1031" name="Picture 10" descr="White_SM_L_UoL-1PPT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5630863"/>
            <a:ext cx="35147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</p:sldLayoutIdLst>
  <p:transition spd="slow">
    <p:pull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21B39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21B39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21B39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21B39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21B39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21B3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B9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B376311-AAF3-4DE5-BEB0-DC53E10074FB}" type="datetimeFigureOut">
              <a:rPr lang="en-US" baseline="0"/>
              <a:pPr>
                <a:defRPr/>
              </a:pPr>
              <a:t>9/10/2019</a:t>
            </a:fld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9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aseline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B9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A175F-A3B7-48F5-B1C4-295C9B253572}" type="slidenum">
              <a:rPr lang="en-US" altLang="en-US" baseline="0">
                <a:ea typeface="ヒラギノ角ゴ Pro W3" pitchFamily="28" charset="-128"/>
              </a:rPr>
              <a:pPr>
                <a:defRPr/>
              </a:pPr>
              <a:t>‹#›</a:t>
            </a:fld>
            <a:endParaRPr lang="en-US" altLang="en-US" baseline="0" dirty="0">
              <a:ea typeface="ヒラギノ角ゴ Pro W3" pitchFamily="2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21B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rgbClr val="021B39"/>
              </a:solidFill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374650" y="64389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6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www.lincoln.ac.uk</a:t>
            </a:r>
          </a:p>
        </p:txBody>
      </p:sp>
      <p:pic>
        <p:nvPicPr>
          <p:cNvPr id="1031" name="Picture 10" descr="White_SM_L_UoL-1PPT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5630863"/>
            <a:ext cx="35147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8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transition spd="slow">
    <p:pull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21B39"/>
          </a:solidFill>
          <a:latin typeface="Arial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21B3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21B39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21B39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21B39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21B39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21B39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hyperlink" Target="http://www.google.co.uk/url?sa=i&amp;rct=j&amp;q=&amp;esrc=s&amp;source=images&amp;cd=&amp;cad=rja&amp;uact=8&amp;ved=0ahUKEwiQpr3VspbYAhVKmbQKHStQCXIQjRwIBw&amp;url=http://www.samworthbrothers.co.uk/Our-Products/Sandwiches-Fresh-Salads&amp;psig=AOvVaw3SiakkjBn3vlHBvI5aBPRo&amp;ust=1513783898467179" TargetMode="External"/><Relationship Id="rId39" Type="http://schemas.openxmlformats.org/officeDocument/2006/relationships/image" Target="../media/image40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34" Type="http://schemas.openxmlformats.org/officeDocument/2006/relationships/image" Target="../media/image36.jpe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0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29" Type="http://schemas.openxmlformats.org/officeDocument/2006/relationships/image" Target="../media/image32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cid:image001.jpg@01D37352.AE55AFC0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hyperlink" Target="http://produceworld.co.uk/" TargetMode="External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hyperlink" Target="http://www.worldwidefruit.co.uk/" TargetMode="External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1.jpeg"/><Relationship Id="rId30" Type="http://schemas.openxmlformats.org/officeDocument/2006/relationships/image" Target="../media/image33.png"/><Relationship Id="rId35" Type="http://schemas.openxmlformats.org/officeDocument/2006/relationships/hyperlink" Target="http://www.google.co.uk/url?sa=i&amp;rct=j&amp;q=&amp;esrc=s&amp;source=images&amp;cd=&amp;cad=rja&amp;uact=8&amp;ved=0ahUKEwjLw83JlrbVAhVOJ1AKHSHCAdcQjRwIBw&amp;url=http://www.nigelwright.com/employers/natures-way-foods/what-we-do/&amp;psig=AFQjCNHcs7EwoIDyUaMTz0LYlKEc0qEh6g&amp;ust=1501681586043812" TargetMode="External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14.png"/><Relationship Id="rId5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224136"/>
          </a:xfrm>
        </p:spPr>
        <p:txBody>
          <a:bodyPr/>
          <a:lstStyle/>
          <a:p>
            <a:r>
              <a:rPr lang="en-GB" sz="3200" dirty="0">
                <a:latin typeface="Times" panose="02020603050405020304" pitchFamily="18" charset="0"/>
                <a:cs typeface="Times" panose="02020603050405020304" pitchFamily="18" charset="0"/>
              </a:rPr>
              <a:t>Apprenticeships – Where are we now?</a:t>
            </a:r>
            <a:br>
              <a:rPr lang="en-GB" sz="32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sz="3200" dirty="0">
                <a:latin typeface="Times" panose="02020603050405020304" pitchFamily="18" charset="0"/>
                <a:cs typeface="Times" panose="02020603050405020304" pitchFamily="18" charset="0"/>
              </a:rPr>
              <a:t>Professor Sharon Green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NSA Food and Drink Study 2019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4784"/>
            <a:ext cx="8915400" cy="461121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4784"/>
            <a:ext cx="7587952" cy="4498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57365"/>
            <a:ext cx="1175047" cy="432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1484784"/>
            <a:ext cx="117504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Challenges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763000" cy="453920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9637"/>
            <a:ext cx="8136904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Employer concerns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4"/>
            <a:ext cx="8763000" cy="4899246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sheer scale of payment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perceived relevance of apprenticeships to deliver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skills required by the business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additional costs involved especially with recruitment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devolved nations issue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20% backfill costs</a:t>
            </a: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8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Risky business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763000" cy="453920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For providers…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Concerns range from a lack of standard uptake resulting in geographical wastelands, to selling of easier-to-deliver standards, irrespective of their suitability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Employers are often not always well enough informed and succumb to lowest common denominator apprenticeship standards</a:t>
            </a: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32817"/>
            <a:ext cx="3816425" cy="1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The future ……….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763000" cy="453920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031"/>
            <a:ext cx="9144000" cy="52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1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Key questions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763000" cy="453920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Do employers use apprentices to address skills issues? 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Are there infrastructural issues relating to the availability of apprenticeships that are creating barriers?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To what extent employers support the new policy of apprenticeships in England?</a:t>
            </a: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1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Apprenticeships -like a cream egg!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5616622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20888"/>
            <a:ext cx="3401289" cy="378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" y="4419228"/>
            <a:ext cx="25527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419228"/>
            <a:ext cx="3028950" cy="1445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160413"/>
            <a:ext cx="2448272" cy="1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03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327275"/>
            <a:ext cx="16652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374900"/>
            <a:ext cx="12525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19663"/>
            <a:ext cx="1304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2" b="32669"/>
          <a:stretch>
            <a:fillRect/>
          </a:stretch>
        </p:blipFill>
        <p:spPr bwMode="auto">
          <a:xfrm>
            <a:off x="2370138" y="4149725"/>
            <a:ext cx="1195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-2" r="56648" b="-22559"/>
          <a:stretch>
            <a:fillRect/>
          </a:stretch>
        </p:blipFill>
        <p:spPr bwMode="auto">
          <a:xfrm>
            <a:off x="3384550" y="1652588"/>
            <a:ext cx="1349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0163" y="-14288"/>
            <a:ext cx="67992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0" kern="0" dirty="0">
                <a:solidFill>
                  <a:srgbClr val="1F497D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sz="4800" kern="0" dirty="0">
                <a:solidFill>
                  <a:srgbClr val="00204E"/>
                </a:solidFill>
                <a:latin typeface="Times" panose="02020603050405020304" pitchFamily="18" charset="0"/>
                <a:ea typeface="MS PGothic" pitchFamily="34" charset="-128"/>
                <a:cs typeface="Times" panose="02020603050405020304" pitchFamily="18" charset="0"/>
              </a:rPr>
              <a:t>Partners in Apprenticeships at NCFM</a:t>
            </a:r>
            <a:endParaRPr lang="en-GB" sz="4800" kern="0" baseline="-25000" dirty="0">
              <a:solidFill>
                <a:srgbClr val="00204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27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165850"/>
            <a:ext cx="91741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19333" r="4668" b="17999"/>
          <a:stretch>
            <a:fillRect/>
          </a:stretch>
        </p:blipFill>
        <p:spPr bwMode="auto">
          <a:xfrm>
            <a:off x="1965325" y="862013"/>
            <a:ext cx="7334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1" descr="Image result for oal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4059238"/>
            <a:ext cx="7953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3" descr="Image result for 2 sister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825500"/>
            <a:ext cx="11080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5" descr="Image result for abp bee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17422"/>
          <a:stretch>
            <a:fillRect/>
          </a:stretch>
        </p:blipFill>
        <p:spPr bwMode="auto">
          <a:xfrm>
            <a:off x="8143875" y="2982913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7" descr="Image result for FLAMINGO FLOW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28000" r="10416" b="22000"/>
          <a:stretch>
            <a:fillRect/>
          </a:stretch>
        </p:blipFill>
        <p:spPr bwMode="auto">
          <a:xfrm>
            <a:off x="2990850" y="3109913"/>
            <a:ext cx="1057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 descr="Image result for raynor food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/>
          <a:stretch>
            <a:fillRect/>
          </a:stretch>
        </p:blipFill>
        <p:spPr bwMode="auto">
          <a:xfrm>
            <a:off x="6410325" y="235267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1" descr="Image result for cranswic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1" b="35466"/>
          <a:stretch>
            <a:fillRect/>
          </a:stretch>
        </p:blipFill>
        <p:spPr bwMode="auto">
          <a:xfrm>
            <a:off x="2616200" y="2406650"/>
            <a:ext cx="17764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3" descr="Image result for premier food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809625"/>
            <a:ext cx="8794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4550"/>
            <a:ext cx="14239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" descr="Image result for tesco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689100"/>
            <a:ext cx="10779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" descr="Image result for fold hi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8450"/>
            <a:ext cx="1130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29088"/>
            <a:ext cx="2035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189413"/>
            <a:ext cx="1762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8" descr="Caistor Seafoods logo Spot CMYK  Small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257550"/>
            <a:ext cx="9445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6" descr="Image result for josims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537200"/>
            <a:ext cx="13366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irc_mi" descr="Image result for melton foods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15385" r="6557" b="14743"/>
          <a:stretch>
            <a:fillRect/>
          </a:stretch>
        </p:blipFill>
        <p:spPr bwMode="auto">
          <a:xfrm>
            <a:off x="6648450" y="1600200"/>
            <a:ext cx="9763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33" descr="http://produceworld.co.uk/wp-content/themes/foundation/images/logos/produce-world-logo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547813"/>
            <a:ext cx="973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3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5573713"/>
            <a:ext cx="12541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5" descr="Worldwide Fruit">
            <a:hlinkClick r:id="rId31" tooltip="&quot;Worldwide Fruit&quot;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846638"/>
            <a:ext cx="1603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405063"/>
            <a:ext cx="1419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8" descr="Image result for kerry ingredients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1" b="22426"/>
          <a:stretch>
            <a:fillRect/>
          </a:stretch>
        </p:blipFill>
        <p:spPr bwMode="auto">
          <a:xfrm>
            <a:off x="7813675" y="896938"/>
            <a:ext cx="10334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irc_mi" descr="Image result for natures way foods ltd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3914775"/>
            <a:ext cx="15573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802188"/>
            <a:ext cx="1549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284538"/>
            <a:ext cx="12366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94250"/>
            <a:ext cx="12239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827588"/>
            <a:ext cx="11795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10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449888"/>
            <a:ext cx="947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11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327275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1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394325"/>
            <a:ext cx="614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4" name="Picture 1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5543550"/>
            <a:ext cx="852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1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5448300"/>
            <a:ext cx="965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15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537200"/>
            <a:ext cx="8524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1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048000"/>
            <a:ext cx="12493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Picture 1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311525"/>
            <a:ext cx="10461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071813"/>
            <a:ext cx="65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Picture 3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885825"/>
            <a:ext cx="1028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1" name="Picture 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9875"/>
            <a:ext cx="10525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57" y="946240"/>
            <a:ext cx="4108622" cy="45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33" y="299909"/>
            <a:ext cx="879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1F497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Higher and Degree Apprenticeship Participation 2018/19</a:t>
            </a:r>
          </a:p>
        </p:txBody>
      </p:sp>
      <p:sp>
        <p:nvSpPr>
          <p:cNvPr id="8" name="Oval 7"/>
          <p:cNvSpPr/>
          <p:nvPr/>
        </p:nvSpPr>
        <p:spPr>
          <a:xfrm>
            <a:off x="7636476" y="2877580"/>
            <a:ext cx="506627" cy="46337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47" t="14500" b="958"/>
          <a:stretch/>
        </p:blipFill>
        <p:spPr>
          <a:xfrm>
            <a:off x="83863" y="2877581"/>
            <a:ext cx="4577951" cy="2313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46" t="1" b="6229"/>
          <a:stretch/>
        </p:blipFill>
        <p:spPr>
          <a:xfrm>
            <a:off x="127033" y="5262434"/>
            <a:ext cx="4685924" cy="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The University picture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80180"/>
              </p:ext>
            </p:extLst>
          </p:nvPr>
        </p:nvGraphicFramePr>
        <p:xfrm>
          <a:off x="323528" y="1052737"/>
          <a:ext cx="8424936" cy="497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30">
                  <a:extLst>
                    <a:ext uri="{9D8B030D-6E8A-4147-A177-3AD203B41FA5}">
                      <a16:colId xmlns:a16="http://schemas.microsoft.com/office/drawing/2014/main" val="4167210303"/>
                    </a:ext>
                  </a:extLst>
                </a:gridCol>
                <a:gridCol w="5054962">
                  <a:extLst>
                    <a:ext uri="{9D8B030D-6E8A-4147-A177-3AD203B41FA5}">
                      <a16:colId xmlns:a16="http://schemas.microsoft.com/office/drawing/2014/main" val="262725650"/>
                    </a:ext>
                  </a:extLst>
                </a:gridCol>
                <a:gridCol w="1025644">
                  <a:extLst>
                    <a:ext uri="{9D8B030D-6E8A-4147-A177-3AD203B41FA5}">
                      <a16:colId xmlns:a16="http://schemas.microsoft.com/office/drawing/2014/main" val="1573352061"/>
                    </a:ext>
                  </a:extLst>
                </a:gridCol>
              </a:tblGrid>
              <a:tr h="373573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0848"/>
                  </a:ext>
                </a:extLst>
              </a:tr>
              <a:tr h="1473821">
                <a:tc>
                  <a:txBody>
                    <a:bodyPr/>
                    <a:lstStyle/>
                    <a:p>
                      <a:r>
                        <a:rPr lang="en-GB" dirty="0"/>
                        <a:t>NCFM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Process</a:t>
                      </a:r>
                      <a:r>
                        <a:rPr lang="en-GB" baseline="0" dirty="0"/>
                        <a:t> Operator/Food Technologist/Team leader/ Learning and Development</a:t>
                      </a:r>
                    </a:p>
                    <a:p>
                      <a:r>
                        <a:rPr lang="en-GB" dirty="0"/>
                        <a:t>Operations Manager/</a:t>
                      </a:r>
                      <a:r>
                        <a:rPr lang="en-GB" baseline="0" dirty="0"/>
                        <a:t>Manufacturing Manager</a:t>
                      </a:r>
                    </a:p>
                    <a:p>
                      <a:r>
                        <a:rPr lang="en-GB" baseline="0" dirty="0"/>
                        <a:t>Technical Professional</a:t>
                      </a:r>
                    </a:p>
                    <a:p>
                      <a:r>
                        <a:rPr lang="en-GB" baseline="0" dirty="0"/>
                        <a:t>Senior Leader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2,3,5,6,7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89542"/>
                  </a:ext>
                </a:extLst>
              </a:tr>
              <a:tr h="921138">
                <a:tc>
                  <a:txBody>
                    <a:bodyPr/>
                    <a:lstStyle/>
                    <a:p>
                      <a:r>
                        <a:rPr lang="en-GB" dirty="0"/>
                        <a:t>Lincoln International Business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Charted</a:t>
                      </a:r>
                      <a:r>
                        <a:rPr lang="en-GB" baseline="0" dirty="0"/>
                        <a:t> Manager and Senior Leader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and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50273"/>
                  </a:ext>
                </a:extLst>
              </a:tr>
              <a:tr h="634088">
                <a:tc>
                  <a:txBody>
                    <a:bodyPr/>
                    <a:lstStyle/>
                    <a:p>
                      <a:r>
                        <a:rPr lang="en-GB" dirty="0"/>
                        <a:t>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Nursing</a:t>
                      </a:r>
                      <a:r>
                        <a:rPr lang="en-GB" baseline="0" dirty="0"/>
                        <a:t> Associate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6163"/>
                  </a:ext>
                </a:extLst>
              </a:tr>
              <a:tr h="644796">
                <a:tc>
                  <a:txBody>
                    <a:bodyPr/>
                    <a:lstStyle/>
                    <a:p>
                      <a:r>
                        <a:rPr lang="en-GB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Control/Technical Support Engineering</a:t>
                      </a:r>
                    </a:p>
                    <a:p>
                      <a:r>
                        <a:rPr lang="en-GB" dirty="0"/>
                        <a:t>Electrical/Electronic</a:t>
                      </a:r>
                      <a:r>
                        <a:rPr lang="en-GB" baseline="0" dirty="0"/>
                        <a:t> Technical Support Engineer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14088"/>
                  </a:ext>
                </a:extLst>
              </a:tr>
              <a:tr h="921138">
                <a:tc>
                  <a:txBody>
                    <a:bodyPr/>
                    <a:lstStyle/>
                    <a:p>
                      <a:r>
                        <a:rPr lang="en-GB" dirty="0"/>
                        <a:t>Lincoln Academy of Learning and 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Academic 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4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88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What's the national picture?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4784"/>
            <a:ext cx="8915400" cy="4611215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Apprenticeship numbers have fallen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Employers don’t understand 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health sector is the most popular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More women start apprenticeships than men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Male apprentices earn more</a:t>
            </a:r>
          </a:p>
          <a:p>
            <a:pPr>
              <a:spcAft>
                <a:spcPts val="0"/>
              </a:spcAft>
              <a:defRPr/>
            </a:pPr>
            <a:r>
              <a:rPr lang="en-GB" sz="3200" dirty="0">
                <a:solidFill>
                  <a:schemeClr val="tx2"/>
                </a:solidFill>
              </a:rPr>
              <a:t>Apprenticeship achievements are up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More apprentices accessing Higher Education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91440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763000" cy="453920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641"/>
            <a:ext cx="8763000" cy="5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1"/>
            <a:ext cx="89916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altLang="en-US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GB" altLang="en-US" dirty="0">
                <a:solidFill>
                  <a:schemeClr val="tx2"/>
                </a:solidFill>
              </a:rPr>
              <a:t>Where are we now? </a:t>
            </a:r>
            <a:endParaRPr lang="en-GB" altLang="en-US" sz="4000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4"/>
            <a:ext cx="8915400" cy="4899246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687 standards from level 2 to 7 listed, </a:t>
            </a:r>
            <a:r>
              <a:rPr lang="en-GB" sz="3200" dirty="0">
                <a:solidFill>
                  <a:schemeClr val="tx2"/>
                </a:solidFill>
              </a:rPr>
              <a:t>169 in development or proposed – funding caps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Level 8 - Clinical academic professional and technical specialist in nuclear engineering, science and technology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94,000 fewer people were participating in an apprenticeship in 2017/18 than in 2016/17</a:t>
            </a: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In 2017/18, 814,800 apprenticeship (England), 375,800 starts and 276,200 achievements.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1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est_UoL_Powerpoint">
  <a:themeElements>
    <a:clrScheme name="University of Lincoln ">
      <a:dk1>
        <a:srgbClr val="021B39"/>
      </a:dk1>
      <a:lt1>
        <a:srgbClr val="CAE1ED"/>
      </a:lt1>
      <a:dk2>
        <a:srgbClr val="8B9497"/>
      </a:dk2>
      <a:lt2>
        <a:srgbClr val="F8F8F8"/>
      </a:lt2>
      <a:accent1>
        <a:srgbClr val="007595"/>
      </a:accent1>
      <a:accent2>
        <a:srgbClr val="45484A"/>
      </a:accent2>
      <a:accent3>
        <a:srgbClr val="CF1157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rest_UoL_Powerpoint">
  <a:themeElements>
    <a:clrScheme name="University of Lincoln ">
      <a:dk1>
        <a:srgbClr val="021B39"/>
      </a:dk1>
      <a:lt1>
        <a:srgbClr val="CAE1ED"/>
      </a:lt1>
      <a:dk2>
        <a:srgbClr val="8B9497"/>
      </a:dk2>
      <a:lt2>
        <a:srgbClr val="F8F8F8"/>
      </a:lt2>
      <a:accent1>
        <a:srgbClr val="007595"/>
      </a:accent1>
      <a:accent2>
        <a:srgbClr val="45484A"/>
      </a:accent2>
      <a:accent3>
        <a:srgbClr val="CF1157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D32A1C3D013499598356312E55AD9" ma:contentTypeVersion="8" ma:contentTypeDescription="Create a new document." ma:contentTypeScope="" ma:versionID="fbc395cc897adeeda1535ad6997f26ce">
  <xsd:schema xmlns:xsd="http://www.w3.org/2001/XMLSchema" xmlns:xs="http://www.w3.org/2001/XMLSchema" xmlns:p="http://schemas.microsoft.com/office/2006/metadata/properties" xmlns:ns3="643da365-305e-4332-bc3e-f8d0da849c5f" targetNamespace="http://schemas.microsoft.com/office/2006/metadata/properties" ma:root="true" ma:fieldsID="ea2e6cd528a934e73f4dcfa9fa3a75f5" ns3:_="">
    <xsd:import namespace="643da365-305e-4332-bc3e-f8d0da849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da365-305e-4332-bc3e-f8d0da849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2E1F6-948A-4CDB-905D-89C62D15FDC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3da365-305e-4332-bc3e-f8d0da849c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8276CF-9568-491F-8592-92FCFAFE7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01A50-21BD-4CBE-B785-59259A0A4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da365-305e-4332-bc3e-f8d0da849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351</Words>
  <Application>Microsoft Office PowerPoint</Application>
  <PresentationFormat>On-screen Show (4:3)</PresentationFormat>
  <Paragraphs>79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Times</vt:lpstr>
      <vt:lpstr>ヒラギノ角ゴ Pro W3</vt:lpstr>
      <vt:lpstr>Office Theme</vt:lpstr>
      <vt:lpstr>Crest_UoL_Powerpoint</vt:lpstr>
      <vt:lpstr>1_Crest_UoL_Powerpoint</vt:lpstr>
      <vt:lpstr>Apprenticeships – Where are we now? Professor Sharon Green</vt:lpstr>
      <vt:lpstr>  Key questions </vt:lpstr>
      <vt:lpstr>Apprenticeships -like a cream egg! </vt:lpstr>
      <vt:lpstr>PowerPoint Presentation</vt:lpstr>
      <vt:lpstr>PowerPoint Presentation</vt:lpstr>
      <vt:lpstr>  The University picture </vt:lpstr>
      <vt:lpstr>  What's the national picture? </vt:lpstr>
      <vt:lpstr> </vt:lpstr>
      <vt:lpstr>  Where are we now? </vt:lpstr>
      <vt:lpstr>  NSA Food and Drink Study 2019 </vt:lpstr>
      <vt:lpstr>  Challenges </vt:lpstr>
      <vt:lpstr>  Employer concerns </vt:lpstr>
      <vt:lpstr>  Risky business </vt:lpstr>
      <vt:lpstr>  The future ……….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</dc:title>
  <dc:creator>Sharon Green</dc:creator>
  <cp:lastModifiedBy>Chris Donkin</cp:lastModifiedBy>
  <cp:revision>319</cp:revision>
  <cp:lastPrinted>2019-09-10T16:44:23Z</cp:lastPrinted>
  <dcterms:created xsi:type="dcterms:W3CDTF">2012-11-12T10:14:42Z</dcterms:created>
  <dcterms:modified xsi:type="dcterms:W3CDTF">2019-09-10T16:46:36Z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  <property fmtid="{D5CDD505-2E9C-101B-9397-08002B2CF9AE}" pid="5" name="Order">
    <vt:r8>800</vt:r8>
  </property>
  <property fmtid="{D5CDD505-2E9C-101B-9397-08002B2CF9AE}" pid="6" name="_dlc_DocIdItemGuid">
    <vt:lpwstr>5148f809-1609-4bc5-82bc-7cbb4804bab8</vt:lpwstr>
  </property>
  <property fmtid="{D5CDD505-2E9C-101B-9397-08002B2CF9AE}" pid="7" name="ContentTypeId">
    <vt:lpwstr>0x01010017BD32A1C3D013499598356312E55AD9</vt:lpwstr>
  </property>
</Properties>
</file>